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7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348" y="1371600"/>
            <a:ext cx="8147304" cy="1344168"/>
          </a:xfrm>
        </p:spPr>
        <p:txBody>
          <a:bodyPr vert="horz" lIns="91440" tIns="45720" rIns="91440" bIns="45720" rtlCol="0" anchor="b" anchorCtr="0"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algn="ctr" defTabSz="914400" rtl="0" eaLnBrk="1" latinLnBrk="0" hangingPunct="1">
              <a:lnSpc>
                <a:spcPts val="64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348" y="2715767"/>
            <a:ext cx="8147304" cy="667512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None/>
              <a:defRPr sz="2200" b="0" kern="120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449D725-AF79-4FB6-8D02-83EAC61E3211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4805045" y="430306"/>
            <a:ext cx="3840480" cy="5432612"/>
          </a:xfrm>
          <a:solidFill>
            <a:schemeClr val="bg1">
              <a:lumMod val="85000"/>
            </a:schemeClr>
          </a:solidFill>
          <a:ln w="127000" cap="sq">
            <a:solidFill>
              <a:schemeClr val="bg1"/>
            </a:solidFill>
            <a:miter lim="800000"/>
          </a:ln>
          <a:effectLst>
            <a:outerShdw blurRad="76200" dist="12700" dir="5400000" sx="100500" sy="100500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/>
          </a:scene3d>
          <a:sp3d extrusionH="50800">
            <a:extrusionClr>
              <a:schemeClr val="tx1"/>
            </a:extrusionClr>
            <a:contourClr>
              <a:schemeClr val="tx1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chemeClr val="accent2">
                  <a:lumMod val="50000"/>
                  <a:lumOff val="50000"/>
                </a:schemeClr>
              </a:buClr>
              <a:buSzPct val="75000"/>
              <a:buFont typeface="Wingdings 2" pitchFamily="18" charset="2"/>
              <a:buNone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7pPr marL="2743200" indent="-457200">
              <a:defRPr/>
            </a:lvl7pPr>
            <a:lvl8pPr marL="2743200" indent="-457200">
              <a:defRPr/>
            </a:lvl8pPr>
            <a:lvl9pPr marL="27432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1412" y="417513"/>
            <a:ext cx="1600200" cy="5708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1174" y="417513"/>
            <a:ext cx="6499225" cy="57086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449D725-AF79-4FB6-8D02-83EAC61E3211}" type="datetimeFigureOut">
              <a:rPr lang="en-US" smtClean="0"/>
              <a:t>5/15/17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475" y="4343398"/>
            <a:ext cx="8147049" cy="1346013"/>
          </a:xfrm>
        </p:spPr>
        <p:txBody>
          <a:bodyPr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>
              <a:lnSpc>
                <a:spcPts val="6400"/>
              </a:lnSpc>
              <a:defRPr sz="60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475" y="5688105"/>
            <a:ext cx="8147050" cy="663387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>
              <a:spcBef>
                <a:spcPts val="0"/>
              </a:spcBef>
              <a:buNone/>
              <a:defRPr b="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B449D725-AF79-4FB6-8D02-83EAC61E3211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981200" y="685800"/>
            <a:ext cx="5181600" cy="3352800"/>
          </a:xfrm>
          <a:solidFill>
            <a:schemeClr val="tx1">
              <a:lumMod val="75000"/>
            </a:schemeClr>
          </a:solidFill>
          <a:ln w="127000" cap="sq">
            <a:solidFill>
              <a:schemeClr val="tx1"/>
            </a:solidFill>
            <a:miter lim="800000"/>
          </a:ln>
          <a:effectLst>
            <a:outerShdw blurRad="63500" sx="101000" sy="101000" algn="ctr" rotWithShape="0">
              <a:schemeClr val="bg2">
                <a:lumMod val="20000"/>
                <a:lumOff val="80000"/>
                <a:alpha val="40000"/>
              </a:schemeClr>
            </a:outerShdw>
          </a:effectLst>
          <a:scene3d>
            <a:camera prst="orthographicFront"/>
            <a:lightRig rig="twoPt" dir="t">
              <a:rot lat="0" lon="0" rev="9000000"/>
            </a:lightRig>
          </a:scene3d>
          <a:sp3d prstMaterial="matte">
            <a:bevelT w="12700" prst="relaxedInset"/>
            <a:bevelB w="38100" h="127000" prst="relaxedInset"/>
            <a:extrusionClr>
              <a:schemeClr val="tx1"/>
            </a:extrusionClr>
            <a:contourClr>
              <a:schemeClr val="tx1"/>
            </a:contourClr>
          </a:sp3d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1774826"/>
            <a:ext cx="8147050" cy="1873250"/>
          </a:xfrm>
        </p:spPr>
        <p:txBody>
          <a:bodyPr anchor="b" anchorCtr="0"/>
          <a:lstStyle>
            <a:lvl1pPr algn="ctr">
              <a:defRPr sz="60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3654519"/>
            <a:ext cx="8147050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475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5046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290763" indent="-461963"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75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5046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5046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5/15/17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02920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05045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5/15/17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5/15/17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2532" y="403412"/>
            <a:ext cx="3840480" cy="572275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761565"/>
            <a:ext cx="8147051" cy="4364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2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49D725-AF79-4FB6-8D02-83EAC61E3211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176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13, Section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West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014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“The West”?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west was between Appalachians and Mississippi River, but by 1820’s, much of that area was settled </a:t>
            </a:r>
            <a:r>
              <a:rPr lang="en-US" dirty="0" smtClean="0">
                <a:sym typeface="Wingdings"/>
              </a:rPr>
              <a:t> Going west meant going beyond the Mississippi River</a:t>
            </a:r>
          </a:p>
          <a:p>
            <a:r>
              <a:rPr lang="en-US" dirty="0" smtClean="0">
                <a:sym typeface="Wingdings"/>
              </a:rPr>
              <a:t>Great Plains: Between Mississippi River and Rocky Mountains  Farmers did not like land because soil was too dense, and labor intensive</a:t>
            </a:r>
          </a:p>
          <a:p>
            <a:r>
              <a:rPr lang="en-US" dirty="0" smtClean="0">
                <a:sym typeface="Wingdings"/>
              </a:rPr>
              <a:t>Northwest: Between Rocky Mountains and Pacific Ocean  Fertile land </a:t>
            </a:r>
          </a:p>
          <a:p>
            <a:r>
              <a:rPr lang="en-US" dirty="0" smtClean="0">
                <a:sym typeface="Wingdings"/>
              </a:rPr>
              <a:t>Southwest: Spanish borderlands, also called “New Spain”  Ruled by Spain and then Mexico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590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Mexican Settlements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546412"/>
            <a:ext cx="8147051" cy="531158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It was illegal for settlers in New Spain to trade </a:t>
            </a:r>
          </a:p>
          <a:p>
            <a:r>
              <a:rPr lang="en-US" dirty="0" smtClean="0"/>
              <a:t>Spanish settlers (“</a:t>
            </a:r>
            <a:r>
              <a:rPr lang="en-US" dirty="0" err="1" smtClean="0"/>
              <a:t>peninsulares</a:t>
            </a:r>
            <a:r>
              <a:rPr lang="en-US" dirty="0" smtClean="0"/>
              <a:t>”) had children in America (“creoles”)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Spanish, Native Americans, and African Americans intermarried (“mestizos”)</a:t>
            </a:r>
          </a:p>
          <a:p>
            <a:r>
              <a:rPr lang="en-US" dirty="0" err="1" smtClean="0"/>
              <a:t>Junipero</a:t>
            </a:r>
            <a:r>
              <a:rPr lang="en-US" dirty="0" smtClean="0"/>
              <a:t> </a:t>
            </a:r>
            <a:r>
              <a:rPr lang="en-US" dirty="0" err="1" smtClean="0"/>
              <a:t>Serro</a:t>
            </a:r>
            <a:r>
              <a:rPr lang="en-US" dirty="0" smtClean="0"/>
              <a:t>: Spanish missionary that tried to convert Native Americans to Catholicism </a:t>
            </a:r>
            <a:r>
              <a:rPr lang="en-US" dirty="0" smtClean="0">
                <a:sym typeface="Wingdings"/>
              </a:rPr>
              <a:t> They forced Native Americans to work at missions and learn religion  thousands of Native Americans died from the work</a:t>
            </a:r>
          </a:p>
          <a:p>
            <a:r>
              <a:rPr lang="en-US" dirty="0" smtClean="0">
                <a:sym typeface="Wingdings"/>
              </a:rPr>
              <a:t>Spanish &amp; Native Americans exchanged language, foods, customs, clothing, and architecture</a:t>
            </a:r>
          </a:p>
          <a:p>
            <a:r>
              <a:rPr lang="en-US" dirty="0" smtClean="0">
                <a:sym typeface="Wingdings"/>
              </a:rPr>
              <a:t>1821: Mexico won independence from Spain  Mexico allowed its people to trade with foreign ships and the United States</a:t>
            </a:r>
          </a:p>
          <a:p>
            <a:r>
              <a:rPr lang="en-US" dirty="0" smtClean="0">
                <a:sym typeface="Wingdings"/>
              </a:rPr>
              <a:t>Much of the land in ranches belonged to Native Americans, but lost battles against Mexicans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729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Manifest Destiny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Thomas Jefferson believed in expansion (Louisiana Purchase)</a:t>
            </a:r>
          </a:p>
          <a:p>
            <a:r>
              <a:rPr lang="en-US" sz="2800" dirty="0" smtClean="0"/>
              <a:t>1840’s: Americans favored further expansion into the west</a:t>
            </a:r>
          </a:p>
          <a:p>
            <a:r>
              <a:rPr lang="en-US" sz="2800" dirty="0" smtClean="0"/>
              <a:t>Manifest Destiny: It was believed that the United States was destined to extend from the Atlantic to the Pacific Oceans (“… from sea to shining sea”)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44622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FRONTIER</a:t>
            </a:r>
          </a:p>
          <a:p>
            <a:pPr lvl="1"/>
            <a:r>
              <a:rPr lang="en-US" dirty="0" smtClean="0"/>
              <a:t>The land that forms the farthest extent of the nation’s settled regions </a:t>
            </a:r>
          </a:p>
          <a:p>
            <a:r>
              <a:rPr lang="en-US" dirty="0" smtClean="0"/>
              <a:t>LAND GRANTS</a:t>
            </a:r>
          </a:p>
          <a:p>
            <a:pPr lvl="1"/>
            <a:r>
              <a:rPr lang="en-US" dirty="0" smtClean="0"/>
              <a:t>Government gifts of land</a:t>
            </a:r>
          </a:p>
          <a:p>
            <a:r>
              <a:rPr lang="en-US" dirty="0" smtClean="0"/>
              <a:t>RANCHEROS</a:t>
            </a:r>
          </a:p>
          <a:p>
            <a:pPr lvl="1"/>
            <a:r>
              <a:rPr lang="en-US" dirty="0" smtClean="0"/>
              <a:t>Owners of ranches </a:t>
            </a:r>
          </a:p>
          <a:p>
            <a:r>
              <a:rPr lang="en-US" dirty="0" smtClean="0"/>
              <a:t>EXPANSION </a:t>
            </a:r>
          </a:p>
          <a:p>
            <a:pPr lvl="1"/>
            <a:r>
              <a:rPr lang="en-US" dirty="0" smtClean="0"/>
              <a:t>Extending the nation beyond its </a:t>
            </a:r>
            <a:r>
              <a:rPr lang="en-US" smtClean="0"/>
              <a:t>existing borders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3801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Saddle">
  <a:themeElements>
    <a:clrScheme name="Saddle">
      <a:dk1>
        <a:srgbClr val="302C24"/>
      </a:dk1>
      <a:lt1>
        <a:sysClr val="window" lastClr="FFFFFF"/>
      </a:lt1>
      <a:dk2>
        <a:srgbClr val="AC6416"/>
      </a:dk2>
      <a:lt2>
        <a:srgbClr val="E8E4DB"/>
      </a:lt2>
      <a:accent1>
        <a:srgbClr val="C6B178"/>
      </a:accent1>
      <a:accent2>
        <a:srgbClr val="9C5B14"/>
      </a:accent2>
      <a:accent3>
        <a:srgbClr val="71B2BC"/>
      </a:accent3>
      <a:accent4>
        <a:srgbClr val="78AA5D"/>
      </a:accent4>
      <a:accent5>
        <a:srgbClr val="867099"/>
      </a:accent5>
      <a:accent6>
        <a:srgbClr val="4C6F75"/>
      </a:accent6>
      <a:hlink>
        <a:srgbClr val="F27B0E"/>
      </a:hlink>
      <a:folHlink>
        <a:srgbClr val="989268"/>
      </a:folHlink>
    </a:clrScheme>
    <a:fontScheme name="Saddle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Saddle">
      <a:fillStyleLst>
        <a:solidFill>
          <a:schemeClr val="phClr"/>
        </a:solidFill>
        <a:gradFill rotWithShape="1">
          <a:gsLst>
            <a:gs pos="0">
              <a:schemeClr val="phClr"/>
            </a:gs>
            <a:gs pos="30000">
              <a:schemeClr val="phClr">
                <a:tint val="80000"/>
              </a:schemeClr>
            </a:gs>
            <a:gs pos="100000">
              <a:schemeClr val="phClr">
                <a:tint val="100000"/>
              </a:schemeClr>
            </a:gs>
          </a:gsLst>
          <a:path path="rect">
            <a:fillToRect l="50000" r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30000"/>
                <a:satMod val="120000"/>
              </a:schemeClr>
            </a:duotone>
          </a:blip>
          <a:stretch/>
        </a:blip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50800" cap="flat" cmpd="dbl" algn="ctr">
          <a:solidFill>
            <a:schemeClr val="phClr"/>
          </a:solidFill>
          <a:prstDash val="solid"/>
        </a:ln>
        <a:ln w="7620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FFFFFF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sunrise" dir="tl">
              <a:rot lat="0" lon="0" rev="1200000"/>
            </a:lightRig>
          </a:scene3d>
          <a:sp3d prstMaterial="softEdge">
            <a:bevelT w="0" h="0"/>
          </a:sp3d>
        </a:effectStyle>
        <a:effectStyle>
          <a:effectLst>
            <a:innerShdw blurRad="76200" dist="38100" dir="13500000">
              <a:srgbClr val="FFFFFF">
                <a:alpha val="75000"/>
              </a:srgbClr>
            </a:innerShdw>
          </a:effectLst>
          <a:scene3d>
            <a:camera prst="perspectiveFront" fov="2400000"/>
            <a:lightRig rig="twoPt" dir="tl"/>
          </a:scene3d>
          <a:sp3d>
            <a:bevelT w="25400" h="12700" prst="angle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250000"/>
              </a:schemeClr>
              <a:schemeClr val="phClr">
                <a:tint val="5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shade val="90000"/>
                <a:hueMod val="90000"/>
                <a:satMod val="150000"/>
                <a:lumMod val="90000"/>
              </a:schemeClr>
              <a:schemeClr val="phClr">
                <a:tint val="70000"/>
                <a:shade val="80000"/>
                <a:satMod val="3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Saddle.thmx</Template>
  <TotalTime>15</TotalTime>
  <Words>311</Words>
  <Application>Microsoft Macintosh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Saddle</vt:lpstr>
      <vt:lpstr>Chapter 13, Section 1</vt:lpstr>
      <vt:lpstr>What was “The West”?</vt:lpstr>
      <vt:lpstr>Mexican Settlements</vt:lpstr>
      <vt:lpstr>Manifest Destiny</vt:lpstr>
      <vt:lpstr>VOCABULARY</vt:lpstr>
    </vt:vector>
  </TitlesOfParts>
  <Company>Saint Joan of Arc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13, Section 1</dc:title>
  <dc:creator>Amy Pattie</dc:creator>
  <cp:lastModifiedBy>Amy Pattie</cp:lastModifiedBy>
  <cp:revision>2</cp:revision>
  <dcterms:created xsi:type="dcterms:W3CDTF">2017-05-15T17:04:23Z</dcterms:created>
  <dcterms:modified xsi:type="dcterms:W3CDTF">2017-05-15T17:19:50Z</dcterms:modified>
</cp:coreProperties>
</file>